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8" r:id="rId1"/>
  </p:sldMasterIdLst>
  <p:notesMasterIdLst>
    <p:notesMasterId r:id="rId9"/>
  </p:notesMasterIdLst>
  <p:handoutMasterIdLst>
    <p:handoutMasterId r:id="rId10"/>
  </p:handoutMasterIdLst>
  <p:sldIdLst>
    <p:sldId id="256" r:id="rId2"/>
    <p:sldId id="408" r:id="rId3"/>
    <p:sldId id="411" r:id="rId4"/>
    <p:sldId id="412" r:id="rId5"/>
    <p:sldId id="413" r:id="rId6"/>
    <p:sldId id="414" r:id="rId7"/>
    <p:sldId id="409" r:id="rId8"/>
  </p:sldIdLst>
  <p:sldSz cx="9144000" cy="6858000" type="screen4x3"/>
  <p:notesSz cx="7023100" cy="93091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4A6"/>
    <a:srgbClr val="D3F1C7"/>
    <a:srgbClr val="FFFFFF"/>
    <a:srgbClr val="D9D9D9"/>
    <a:srgbClr val="990000"/>
    <a:srgbClr val="FF0000"/>
    <a:srgbClr val="000000"/>
    <a:srgbClr val="74B230"/>
    <a:srgbClr val="376092"/>
    <a:srgbClr val="1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3813" autoAdjust="0"/>
  </p:normalViewPr>
  <p:slideViewPr>
    <p:cSldViewPr snapToObjects="1">
      <p:cViewPr>
        <p:scale>
          <a:sx n="80" d="100"/>
          <a:sy n="80" d="100"/>
        </p:scale>
        <p:origin x="-3384" y="-888"/>
      </p:cViewPr>
      <p:guideLst>
        <p:guide orient="horz" pos="549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-2820" y="-10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026" cy="465297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8486" y="0"/>
            <a:ext cx="3043026" cy="465297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D9CF43-546F-4498-9C6B-A7867B91BCFB}" type="datetimeFigureOut">
              <a:rPr lang="fr-FR"/>
              <a:pPr>
                <a:defRPr/>
              </a:pPr>
              <a:t>22/04/2014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42216"/>
            <a:ext cx="3043026" cy="465297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8486" y="8842216"/>
            <a:ext cx="3043026" cy="465297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6EA6B1-FC01-481C-929E-D4845697DB0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22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026" cy="465297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8486" y="0"/>
            <a:ext cx="3043026" cy="465297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57B179-6F7C-49B5-99D3-EA0272735931}" type="datetimeFigureOut">
              <a:rPr lang="fr-FR"/>
              <a:pPr>
                <a:defRPr/>
              </a:pPr>
              <a:t>22/04/2014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993" y="4421108"/>
            <a:ext cx="5619115" cy="4189254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fr-CA" noProof="0" smtClean="0"/>
              <a:t>Cliquez pour modifier les styles du texte du masque</a:t>
            </a:r>
          </a:p>
          <a:p>
            <a:pPr lvl="1"/>
            <a:r>
              <a:rPr lang="fr-CA" noProof="0" smtClean="0"/>
              <a:t>Deuxième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42216"/>
            <a:ext cx="3043026" cy="465297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8486" y="8842216"/>
            <a:ext cx="3043026" cy="465297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8D0A96-D502-494E-8D38-45CAE1520E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104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F63F0C-DC41-4951-ABA4-4F6DCEC1A7D1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827713" y="6207125"/>
            <a:ext cx="218916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6"/>
          <p:cNvSpPr txBox="1"/>
          <p:nvPr userDrawn="1"/>
        </p:nvSpPr>
        <p:spPr>
          <a:xfrm>
            <a:off x="785813" y="1643063"/>
            <a:ext cx="19288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A" dirty="0">
              <a:latin typeface="+mn-lt"/>
            </a:endParaRPr>
          </a:p>
        </p:txBody>
      </p:sp>
      <p:pic>
        <p:nvPicPr>
          <p:cNvPr id="5" name="Image 4" descr="teste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786314" y="838200"/>
            <a:ext cx="3236983" cy="749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25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4" name="Image 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11138" y="133350"/>
            <a:ext cx="17526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45363" y="82550"/>
            <a:ext cx="16113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0" y="1439863"/>
            <a:ext cx="9144000" cy="9144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4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Appui aux études supérieures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6553200" y="6492875"/>
            <a:ext cx="2133600" cy="365125"/>
          </a:xfrm>
        </p:spPr>
        <p:txBody>
          <a:bodyPr/>
          <a:lstStyle>
            <a:lvl1pPr>
              <a:defRPr sz="1400">
                <a:latin typeface="Arial Black" pitchFamily="34" charset="0"/>
              </a:defRPr>
            </a:lvl1pPr>
          </a:lstStyle>
          <a:p>
            <a:pPr>
              <a:defRPr/>
            </a:pPr>
            <a:fld id="{90A36433-1F8E-4858-AE07-A34E29CA89D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et modifiez le titre</a:t>
            </a:r>
            <a:endParaRPr lang="fr-FR" smtClean="0"/>
          </a:p>
        </p:txBody>
      </p:sp>
      <p:sp>
        <p:nvSpPr>
          <p:cNvPr id="921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CD0103-3BCD-4E73-9C98-2EBA408D6AB7}" type="datetime1">
              <a:rPr lang="fr-FR"/>
              <a:pPr>
                <a:defRPr/>
              </a:pPr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Appui aux études supérieures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3C8B9A-A335-4089-A019-F421CDC5D91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herbrooke.ca/moodle-cours/course/view.php?id=659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899592" y="2132856"/>
            <a:ext cx="7344816" cy="3528392"/>
          </a:xfrm>
          <a:prstGeom prst="rect">
            <a:avLst/>
          </a:prstGeom>
          <a:solidFill>
            <a:srgbClr val="C1E4A6"/>
          </a:solidFill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lvl="0" algn="ctr">
              <a:lnSpc>
                <a:spcPct val="170000"/>
              </a:lnSpc>
            </a:pPr>
            <a:r>
              <a:rPr kumimoji="0" lang="fr-CA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cs typeface="Times New Roman" pitchFamily="18" charset="0"/>
              </a:rPr>
              <a:t> </a:t>
            </a:r>
            <a:r>
              <a:rPr kumimoji="0" lang="fr-CA" sz="6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cs typeface="Times New Roman" pitchFamily="18" charset="0"/>
              </a:rPr>
              <a:t>Dans le cadre du Mois de la pédagogie universitaire 2014 </a:t>
            </a:r>
          </a:p>
          <a:p>
            <a:pPr lvl="0" algn="ctr"/>
            <a:r>
              <a:rPr lang="fr-CA" sz="6200" b="1" dirty="0"/>
              <a:t> </a:t>
            </a:r>
            <a:r>
              <a:rPr lang="fr-CA" sz="6200" b="1" i="1" dirty="0">
                <a:solidFill>
                  <a:schemeClr val="tx1"/>
                </a:solidFill>
              </a:rPr>
              <a:t>Projets d’innovation pédagogique : de l’idée aux </a:t>
            </a:r>
            <a:r>
              <a:rPr lang="fr-CA" sz="6200" b="1" i="1" dirty="0" smtClean="0">
                <a:solidFill>
                  <a:schemeClr val="tx1"/>
                </a:solidFill>
              </a:rPr>
              <a:t>changements</a:t>
            </a:r>
          </a:p>
          <a:p>
            <a:pPr lvl="0" algn="ctr"/>
            <a:r>
              <a:rPr lang="fr-CA" sz="6200" i="1" dirty="0" smtClean="0">
                <a:solidFill>
                  <a:schemeClr val="tx1"/>
                </a:solidFill>
              </a:rPr>
              <a:t> </a:t>
            </a:r>
            <a:endParaRPr kumimoji="0" lang="fr-CA" sz="6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cs typeface="Times New Roman" pitchFamily="18" charset="0"/>
            </a:endParaRPr>
          </a:p>
          <a:p>
            <a:pPr lvl="0" algn="ctr"/>
            <a:endParaRPr lang="fr-CA" sz="6200" dirty="0" smtClean="0">
              <a:solidFill>
                <a:schemeClr val="tx1"/>
              </a:solidFill>
              <a:latin typeface="Arial Rounded MT Bold" pitchFamily="34" charset="0"/>
              <a:cs typeface="Times New Roman" pitchFamily="18" charset="0"/>
            </a:endParaRPr>
          </a:p>
          <a:p>
            <a:pPr lvl="0" algn="ctr"/>
            <a:r>
              <a:rPr lang="fr-CA" sz="6200" dirty="0" smtClean="0">
                <a:solidFill>
                  <a:schemeClr val="tx1"/>
                </a:solidFill>
                <a:latin typeface="Arial Rounded MT Bold" pitchFamily="34" charset="0"/>
                <a:cs typeface="Times New Roman" pitchFamily="18" charset="0"/>
              </a:rPr>
              <a:t>Hassane Squalli et Juan </a:t>
            </a:r>
            <a:r>
              <a:rPr lang="fr-CA" sz="6200" dirty="0">
                <a:solidFill>
                  <a:schemeClr val="tx1"/>
                </a:solidFill>
                <a:latin typeface="Arial Rounded MT Bold" pitchFamily="34" charset="0"/>
                <a:cs typeface="Times New Roman" pitchFamily="18" charset="0"/>
              </a:rPr>
              <a:t>C</a:t>
            </a:r>
            <a:r>
              <a:rPr lang="fr-CA" sz="6200" dirty="0" smtClean="0">
                <a:solidFill>
                  <a:schemeClr val="tx1"/>
                </a:solidFill>
                <a:latin typeface="Arial Rounded MT Bold" pitchFamily="34" charset="0"/>
                <a:cs typeface="Times New Roman" pitchFamily="18" charset="0"/>
              </a:rPr>
              <a:t>arlos </a:t>
            </a:r>
            <a:r>
              <a:rPr lang="fr-CA" sz="6200" dirty="0" err="1" smtClean="0">
                <a:solidFill>
                  <a:schemeClr val="tx1"/>
                </a:solidFill>
                <a:latin typeface="Arial Rounded MT Bold" pitchFamily="34" charset="0"/>
                <a:cs typeface="Times New Roman" pitchFamily="18" charset="0"/>
              </a:rPr>
              <a:t>Bustamente</a:t>
            </a:r>
            <a:endParaRPr lang="fr-CA" sz="6200" dirty="0" smtClean="0">
              <a:solidFill>
                <a:schemeClr val="tx1"/>
              </a:solidFill>
              <a:latin typeface="Arial Rounded MT Bold" pitchFamily="34" charset="0"/>
              <a:cs typeface="Times New Roman" pitchFamily="18" charset="0"/>
            </a:endParaRPr>
          </a:p>
          <a:p>
            <a:pPr lvl="0" algn="ctr"/>
            <a:endParaRPr lang="fr-CA" sz="2700" dirty="0" smtClean="0">
              <a:solidFill>
                <a:schemeClr val="tx1"/>
              </a:solidFill>
              <a:latin typeface="Arial Rounded MT Bold" pitchFamily="34" charset="0"/>
              <a:cs typeface="Times New Roman" pitchFamily="18" charset="0"/>
            </a:endParaRPr>
          </a:p>
          <a:p>
            <a:pPr lvl="0" algn="ctr"/>
            <a:r>
              <a:rPr lang="fr-CA" sz="10700" b="1" dirty="0" err="1">
                <a:solidFill>
                  <a:schemeClr val="tx1"/>
                </a:solidFill>
              </a:rPr>
              <a:t>GeoLab</a:t>
            </a:r>
            <a:r>
              <a:rPr lang="fr-CA" sz="10700" b="1" dirty="0">
                <a:solidFill>
                  <a:schemeClr val="tx1"/>
                </a:solidFill>
              </a:rPr>
              <a:t> </a:t>
            </a:r>
          </a:p>
          <a:p>
            <a:pPr lvl="0" algn="ctr"/>
            <a:r>
              <a:rPr lang="fr-CA" sz="10700" b="1" dirty="0" smtClean="0">
                <a:solidFill>
                  <a:schemeClr val="tx1"/>
                </a:solidFill>
              </a:rPr>
              <a:t>Un </a:t>
            </a:r>
            <a:r>
              <a:rPr lang="fr-CA" sz="10700" b="1" dirty="0">
                <a:solidFill>
                  <a:schemeClr val="tx1"/>
                </a:solidFill>
              </a:rPr>
              <a:t>laboratoire en ligne utilisant l’environnement </a:t>
            </a:r>
            <a:r>
              <a:rPr lang="fr-CA" sz="10700" b="1" dirty="0" err="1">
                <a:solidFill>
                  <a:schemeClr val="tx1"/>
                </a:solidFill>
              </a:rPr>
              <a:t>Geogebra</a:t>
            </a:r>
            <a:r>
              <a:rPr lang="fr-CA" sz="10700" b="1" dirty="0">
                <a:solidFill>
                  <a:schemeClr val="tx1"/>
                </a:solidFill>
              </a:rPr>
              <a:t> pour le perfectionnement des compétences mathématiques des étudiants de la MES et du </a:t>
            </a:r>
            <a:r>
              <a:rPr lang="fr-CA" sz="10700" b="1" dirty="0" smtClean="0">
                <a:solidFill>
                  <a:schemeClr val="tx1"/>
                </a:solidFill>
              </a:rPr>
              <a:t>BES</a:t>
            </a:r>
            <a:endParaRPr lang="en-CA" sz="107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lvl="0"/>
            <a:endParaRPr lang="fr-FR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539552" y="1772816"/>
            <a:ext cx="8147248" cy="4504035"/>
          </a:xfr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42925" indent="-361950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fr-CA" sz="2400" dirty="0" smtClean="0">
                <a:solidFill>
                  <a:schemeClr val="tx1"/>
                </a:solidFill>
                <a:latin typeface="Arial Rounded MT Bold" pitchFamily="34" charset="0"/>
              </a:rPr>
              <a:t>Problème, difficulté, défi, lacune</a:t>
            </a:r>
          </a:p>
          <a:p>
            <a:pPr marL="542925" indent="-361950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fr-CA" sz="2400" dirty="0" smtClean="0">
                <a:solidFill>
                  <a:schemeClr val="tx1"/>
                </a:solidFill>
                <a:latin typeface="Arial Rounded MT Bold" pitchFamily="34" charset="0"/>
              </a:rPr>
              <a:t>Solution proposée (nature du projet)</a:t>
            </a:r>
          </a:p>
          <a:p>
            <a:pPr marL="542925" indent="-361950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fr-CA" sz="2400" dirty="0">
                <a:solidFill>
                  <a:schemeClr val="tx1"/>
                </a:solidFill>
                <a:latin typeface="Arial Rounded MT Bold" pitchFamily="34" charset="0"/>
              </a:rPr>
              <a:t>E</a:t>
            </a:r>
            <a:r>
              <a:rPr lang="fr-CA" sz="2400" dirty="0" smtClean="0">
                <a:solidFill>
                  <a:schemeClr val="tx1"/>
                </a:solidFill>
                <a:latin typeface="Arial Rounded MT Bold" pitchFamily="34" charset="0"/>
              </a:rPr>
              <a:t>mbûches, surprises rencontrées dans la réalisation du projet</a:t>
            </a:r>
          </a:p>
          <a:p>
            <a:pPr marL="542925" indent="-361950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fr-CA" sz="2400" dirty="0" smtClean="0">
                <a:solidFill>
                  <a:schemeClr val="tx1"/>
                </a:solidFill>
                <a:latin typeface="Arial Rounded MT Bold" pitchFamily="34" charset="0"/>
              </a:rPr>
              <a:t>Quel conseil donneriez-vous à une ou un collègue intéressé à se lancer dans une expérience semblable à la vôtre?</a:t>
            </a:r>
          </a:p>
        </p:txBody>
      </p:sp>
      <p:sp>
        <p:nvSpPr>
          <p:cNvPr id="5" name="Espace réservé du numéro de diapositive 1"/>
          <p:cNvSpPr txBox="1">
            <a:spLocks noGrp="1"/>
          </p:cNvSpPr>
          <p:nvPr/>
        </p:nvSpPr>
        <p:spPr bwMode="auto">
          <a:xfrm>
            <a:off x="8570914" y="6492875"/>
            <a:ext cx="5000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CA7AAB4-D36B-4A49-A7CF-3D27641E1526}" type="slidenum">
              <a:rPr lang="en-CA" sz="1400">
                <a:latin typeface="Arial Black" pitchFamily="34" charset="0"/>
              </a:rPr>
              <a:pPr algn="r"/>
              <a:t>2</a:t>
            </a:fld>
            <a:endParaRPr lang="en-CA" sz="1400" dirty="0"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87624" y="76470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latin typeface="Arial Rounded MT Bold" panose="020F0704030504030204" pitchFamily="34" charset="0"/>
              </a:rPr>
              <a:t>Plan</a:t>
            </a:r>
            <a:endParaRPr lang="fr-CA" sz="3600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1"/>
          <p:cNvSpPr txBox="1">
            <a:spLocks noGrp="1"/>
          </p:cNvSpPr>
          <p:nvPr/>
        </p:nvSpPr>
        <p:spPr bwMode="auto">
          <a:xfrm>
            <a:off x="8570914" y="6492875"/>
            <a:ext cx="5000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CA7AAB4-D36B-4A49-A7CF-3D27641E1526}" type="slidenum">
              <a:rPr lang="en-CA" sz="1400">
                <a:latin typeface="Arial Black" pitchFamily="34" charset="0"/>
              </a:rPr>
              <a:pPr algn="r"/>
              <a:t>3</a:t>
            </a:fld>
            <a:endParaRPr lang="en-CA" sz="1400" dirty="0">
              <a:latin typeface="Arial Black" pitchFamily="34" charset="0"/>
            </a:endParaRPr>
          </a:p>
        </p:txBody>
      </p:sp>
      <p:sp>
        <p:nvSpPr>
          <p:cNvPr id="4" name="Espace réservé du texte 1"/>
          <p:cNvSpPr txBox="1">
            <a:spLocks/>
          </p:cNvSpPr>
          <p:nvPr/>
        </p:nvSpPr>
        <p:spPr bwMode="auto">
          <a:xfrm>
            <a:off x="0" y="548680"/>
            <a:ext cx="9144000" cy="504056"/>
          </a:xfrm>
          <a:prstGeom prst="rect">
            <a:avLst/>
          </a:prstGeom>
          <a:ln w="25400" cap="flat" cmpd="sng" algn="ctr">
            <a:solidFill>
              <a:schemeClr val="accent3"/>
            </a:solidFill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46088" indent="-360363">
              <a:spcAft>
                <a:spcPts val="0"/>
              </a:spcAft>
              <a:buAutoNum type="arabicPeriod"/>
            </a:pPr>
            <a:r>
              <a:rPr lang="fr-CA" dirty="0" smtClean="0">
                <a:solidFill>
                  <a:schemeClr val="tx1"/>
                </a:solidFill>
                <a:latin typeface="Arial Rounded MT Bold" pitchFamily="34" charset="0"/>
              </a:rPr>
              <a:t>Problème, difficulté, défi, lacune</a:t>
            </a:r>
          </a:p>
        </p:txBody>
      </p:sp>
      <p:sp>
        <p:nvSpPr>
          <p:cNvPr id="6" name="Espace réservé du texte 1"/>
          <p:cNvSpPr txBox="1">
            <a:spLocks/>
          </p:cNvSpPr>
          <p:nvPr/>
        </p:nvSpPr>
        <p:spPr bwMode="auto">
          <a:xfrm>
            <a:off x="0" y="1196752"/>
            <a:ext cx="9144000" cy="5661247"/>
          </a:xfrm>
          <a:prstGeom prst="rect">
            <a:avLst/>
          </a:prstGeom>
          <a:ln w="25400" cap="flat" cmpd="sng" algn="ctr">
            <a:solidFill>
              <a:schemeClr val="accent3"/>
            </a:solidFill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71475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chemeClr val="tx1"/>
                </a:solidFill>
                <a:latin typeface="Arial Rounded MT Bold" pitchFamily="34" charset="0"/>
              </a:rPr>
              <a:t>L’intégration des TIC est un enjeu majeur de la formation des enseignants des mathématiques (MES, BES, formation continue)</a:t>
            </a:r>
          </a:p>
          <a:p>
            <a:pPr marL="371475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chemeClr val="tx1"/>
                </a:solidFill>
                <a:latin typeface="Arial Rounded MT Bold" pitchFamily="34" charset="0"/>
              </a:rPr>
              <a:t>La formation de l’intégration des TIC en enseignement est l’un des grands enjeux de la révision du programme de BES.</a:t>
            </a:r>
          </a:p>
          <a:p>
            <a:pPr marL="371475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dirty="0" smtClean="0">
                <a:latin typeface="Arial Rounded MT Bold" panose="020F0704030504030204" pitchFamily="34" charset="0"/>
              </a:rPr>
              <a:t>Le </a:t>
            </a:r>
            <a:r>
              <a:rPr lang="fr-CA" dirty="0">
                <a:latin typeface="Arial Rounded MT Bold" panose="020F0704030504030204" pitchFamily="34" charset="0"/>
              </a:rPr>
              <a:t>processus d’intégration des TIC dans la pratique d’enseignement des mathématiques est complexe et exige un investissement important en temps de </a:t>
            </a:r>
            <a:r>
              <a:rPr lang="fr-CA" dirty="0" smtClean="0">
                <a:latin typeface="Arial Rounded MT Bold" panose="020F0704030504030204" pitchFamily="34" charset="0"/>
              </a:rPr>
              <a:t>formation.</a:t>
            </a:r>
          </a:p>
          <a:p>
            <a:pPr marL="371475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dirty="0">
                <a:latin typeface="Arial Rounded MT Bold" panose="020F0704030504030204" pitchFamily="34" charset="0"/>
              </a:rPr>
              <a:t>F</a:t>
            </a:r>
            <a:r>
              <a:rPr lang="fr-CA" dirty="0" smtClean="0">
                <a:latin typeface="Arial Rounded MT Bold" panose="020F0704030504030204" pitchFamily="34" charset="0"/>
              </a:rPr>
              <a:t>ormer </a:t>
            </a:r>
            <a:r>
              <a:rPr lang="fr-CA" dirty="0">
                <a:latin typeface="Arial Rounded MT Bold" panose="020F0704030504030204" pitchFamily="34" charset="0"/>
              </a:rPr>
              <a:t>les enseignants en formation à intégrer efficacement les </a:t>
            </a:r>
            <a:r>
              <a:rPr lang="fr-CA" dirty="0" smtClean="0">
                <a:latin typeface="Arial Rounded MT Bold" panose="020F0704030504030204" pitchFamily="34" charset="0"/>
              </a:rPr>
              <a:t>TIC </a:t>
            </a:r>
            <a:r>
              <a:rPr lang="fr-CA" dirty="0">
                <a:latin typeface="Arial Rounded MT Bold" panose="020F0704030504030204" pitchFamily="34" charset="0"/>
              </a:rPr>
              <a:t>en enseignement  nécessite de les former </a:t>
            </a:r>
            <a:endParaRPr lang="fr-CA" dirty="0" smtClean="0">
              <a:latin typeface="Arial Rounded MT Bold" panose="020F0704030504030204" pitchFamily="34" charset="0"/>
            </a:endParaRPr>
          </a:p>
          <a:p>
            <a:pPr marL="828675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dirty="0" smtClean="0">
                <a:latin typeface="Arial Rounded MT Bold" panose="020F0704030504030204" pitchFamily="34" charset="0"/>
              </a:rPr>
              <a:t>à </a:t>
            </a:r>
            <a:r>
              <a:rPr lang="fr-CA" dirty="0">
                <a:latin typeface="Arial Rounded MT Bold" panose="020F0704030504030204" pitchFamily="34" charset="0"/>
              </a:rPr>
              <a:t>intégrer les TIC pour faire des </a:t>
            </a:r>
            <a:r>
              <a:rPr lang="fr-CA" dirty="0" smtClean="0">
                <a:latin typeface="Arial Rounded MT Bold" panose="020F0704030504030204" pitchFamily="34" charset="0"/>
              </a:rPr>
              <a:t>mathématiques, </a:t>
            </a:r>
          </a:p>
          <a:p>
            <a:pPr marL="828675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dirty="0" smtClean="0">
                <a:latin typeface="Arial Rounded MT Bold" panose="020F0704030504030204" pitchFamily="34" charset="0"/>
              </a:rPr>
              <a:t>à </a:t>
            </a:r>
            <a:r>
              <a:rPr lang="fr-CA" dirty="0">
                <a:latin typeface="Arial Rounded MT Bold" panose="020F0704030504030204" pitchFamily="34" charset="0"/>
              </a:rPr>
              <a:t>intégrer les TIC pour faire faire des </a:t>
            </a:r>
            <a:r>
              <a:rPr lang="fr-CA" dirty="0" smtClean="0">
                <a:latin typeface="Arial Rounded MT Bold" panose="020F0704030504030204" pitchFamily="34" charset="0"/>
              </a:rPr>
              <a:t>mathématiques, et </a:t>
            </a:r>
          </a:p>
          <a:p>
            <a:pPr marL="828675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dirty="0" smtClean="0">
                <a:latin typeface="Arial Rounded MT Bold" panose="020F0704030504030204" pitchFamily="34" charset="0"/>
              </a:rPr>
              <a:t>à développer </a:t>
            </a:r>
            <a:r>
              <a:rPr lang="fr-CA" dirty="0">
                <a:latin typeface="Arial Rounded MT Bold" panose="020F0704030504030204" pitchFamily="34" charset="0"/>
              </a:rPr>
              <a:t>une position critique face à l’usage des TIC en tant qu’enseignant des mathématiques. </a:t>
            </a:r>
            <a:endParaRPr lang="fr-CA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marL="371475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dirty="0">
                <a:latin typeface="Arial Rounded MT Bold" panose="020F0704030504030204" pitchFamily="34" charset="0"/>
              </a:rPr>
              <a:t>Par ailleurs</a:t>
            </a:r>
            <a:r>
              <a:rPr lang="fr-CA" dirty="0" smtClean="0">
                <a:latin typeface="Arial Rounded MT Bold" panose="020F0704030504030204" pitchFamily="34" charset="0"/>
              </a:rPr>
              <a:t>, dans le cadre de la MES,  </a:t>
            </a:r>
            <a:r>
              <a:rPr lang="fr-CA" dirty="0">
                <a:latin typeface="Arial Rounded MT Bold" panose="020F0704030504030204" pitchFamily="34" charset="0"/>
              </a:rPr>
              <a:t>la formation à distance et en ligne pose un défi particulier en lien avec ses deux caractéristiques principales : une formation à </a:t>
            </a:r>
            <a:r>
              <a:rPr lang="fr-CA" dirty="0" smtClean="0">
                <a:latin typeface="Arial Rounded MT Bold" panose="020F0704030504030204" pitchFamily="34" charset="0"/>
              </a:rPr>
              <a:t>distance, asynchrone et </a:t>
            </a:r>
            <a:r>
              <a:rPr lang="fr-CA" dirty="0" err="1" smtClean="0">
                <a:latin typeface="Arial Rounded MT Bold" panose="020F0704030504030204" pitchFamily="34" charset="0"/>
              </a:rPr>
              <a:t>médiée</a:t>
            </a:r>
            <a:r>
              <a:rPr lang="fr-CA" dirty="0" smtClean="0">
                <a:latin typeface="Arial Rounded MT Bold" panose="020F0704030504030204" pitchFamily="34" charset="0"/>
              </a:rPr>
              <a:t> par une plateforme numérique. </a:t>
            </a:r>
            <a:endParaRPr lang="fr-CA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marL="371475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CA" dirty="0" smtClean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1"/>
          <p:cNvSpPr txBox="1">
            <a:spLocks noGrp="1"/>
          </p:cNvSpPr>
          <p:nvPr/>
        </p:nvSpPr>
        <p:spPr bwMode="auto">
          <a:xfrm>
            <a:off x="8570914" y="6492875"/>
            <a:ext cx="5000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CA7AAB4-D36B-4A49-A7CF-3D27641E1526}" type="slidenum">
              <a:rPr lang="en-CA" sz="1400">
                <a:latin typeface="Arial Black" pitchFamily="34" charset="0"/>
              </a:rPr>
              <a:pPr algn="r"/>
              <a:t>4</a:t>
            </a:fld>
            <a:endParaRPr lang="en-CA" sz="1400" dirty="0">
              <a:latin typeface="Arial Black" pitchFamily="34" charset="0"/>
            </a:endParaRP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 bwMode="auto">
          <a:xfrm>
            <a:off x="0" y="548680"/>
            <a:ext cx="9144000" cy="648072"/>
          </a:xfrm>
          <a:prstGeom prst="rect">
            <a:avLst/>
          </a:prstGeom>
          <a:ln w="25400" cap="flat" cmpd="sng" algn="ctr">
            <a:solidFill>
              <a:schemeClr val="accent3"/>
            </a:solidFill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46088" indent="-360363">
              <a:spcAft>
                <a:spcPts val="0"/>
              </a:spcAft>
            </a:pPr>
            <a:r>
              <a:rPr lang="fr-CA" dirty="0">
                <a:solidFill>
                  <a:schemeClr val="tx1"/>
                </a:solidFill>
                <a:latin typeface="Arial Rounded MT Bold" pitchFamily="34" charset="0"/>
              </a:rPr>
              <a:t>2</a:t>
            </a:r>
            <a:r>
              <a:rPr lang="fr-CA" dirty="0" smtClean="0">
                <a:solidFill>
                  <a:schemeClr val="tx1"/>
                </a:solidFill>
                <a:latin typeface="Arial Rounded MT Bold" pitchFamily="34" charset="0"/>
              </a:rPr>
              <a:t>.  Solution proposée : </a:t>
            </a:r>
            <a:r>
              <a:rPr lang="fr-CA" sz="2000" i="1" dirty="0" err="1">
                <a:latin typeface="Arial Rounded MT Bold" panose="020F0704030504030204" pitchFamily="34" charset="0"/>
              </a:rPr>
              <a:t>GeoLab</a:t>
            </a:r>
            <a:r>
              <a:rPr lang="fr-CA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endParaRPr kumimoji="0" lang="fr-CA" sz="180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sp>
        <p:nvSpPr>
          <p:cNvPr id="6" name="Espace réservé du texte 1"/>
          <p:cNvSpPr txBox="1">
            <a:spLocks/>
          </p:cNvSpPr>
          <p:nvPr/>
        </p:nvSpPr>
        <p:spPr bwMode="auto">
          <a:xfrm>
            <a:off x="15434" y="1412776"/>
            <a:ext cx="9144000" cy="2880320"/>
          </a:xfrm>
          <a:prstGeom prst="rect">
            <a:avLst/>
          </a:prstGeom>
          <a:ln w="25400" cap="flat" cmpd="sng" algn="ctr">
            <a:solidFill>
              <a:schemeClr val="accent3"/>
            </a:solidFill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46088" indent="-3603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dirty="0" err="1">
                <a:latin typeface="Arial Rounded MT Bold" panose="020F0704030504030204" pitchFamily="34" charset="0"/>
              </a:rPr>
              <a:t>Geolab</a:t>
            </a:r>
            <a:r>
              <a:rPr lang="fr-CA" dirty="0">
                <a:latin typeface="Arial Rounded MT Bold" panose="020F0704030504030204" pitchFamily="34" charset="0"/>
              </a:rPr>
              <a:t> est une </a:t>
            </a:r>
            <a:r>
              <a:rPr lang="fr-CA" dirty="0" smtClean="0">
                <a:latin typeface="Arial Rounded MT Bold" panose="020F0704030504030204" pitchFamily="34" charset="0"/>
              </a:rPr>
              <a:t>méta-ressource </a:t>
            </a:r>
            <a:r>
              <a:rPr lang="fr-CA" dirty="0">
                <a:latin typeface="Arial Rounded MT Bold" panose="020F0704030504030204" pitchFamily="34" charset="0"/>
              </a:rPr>
              <a:t>sur une plateforme Moodle destinée à des formateurs de cours de mathématiques et de didactique des mathématiques des étudiants des programmes BES et </a:t>
            </a:r>
            <a:r>
              <a:rPr lang="fr-CA" dirty="0" smtClean="0">
                <a:latin typeface="Arial Rounded MT Bold" panose="020F0704030504030204" pitchFamily="34" charset="0"/>
              </a:rPr>
              <a:t>MES (Fac. d’ éducation et Fac. des sciences). </a:t>
            </a:r>
          </a:p>
          <a:p>
            <a:pPr marL="446088" indent="-3603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fr-CA" sz="180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Elle a été exploité</a:t>
            </a:r>
            <a:r>
              <a:rPr kumimoji="0" lang="fr-CA" sz="180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dans les cours suivants:</a:t>
            </a:r>
          </a:p>
          <a:p>
            <a:pPr marL="903288" lvl="1" indent="-3603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baseline="0" dirty="0" smtClean="0">
                <a:latin typeface="Arial Rounded MT Bold" panose="020F0704030504030204" pitchFamily="34" charset="0"/>
              </a:rPr>
              <a:t>MAT-356</a:t>
            </a:r>
            <a:r>
              <a:rPr lang="fr-CA" dirty="0" smtClean="0">
                <a:latin typeface="Arial Rounded MT Bold" panose="020F0704030504030204" pitchFamily="34" charset="0"/>
              </a:rPr>
              <a:t> : Géométrie analytique </a:t>
            </a:r>
            <a:r>
              <a:rPr lang="fr-CA" dirty="0">
                <a:latin typeface="Arial Rounded MT Bold" panose="020F0704030504030204" pitchFamily="34" charset="0"/>
              </a:rPr>
              <a:t>(H-2013; H-2014</a:t>
            </a:r>
            <a:r>
              <a:rPr lang="fr-CA" dirty="0" smtClean="0">
                <a:latin typeface="Arial Rounded MT Bold" panose="020F0704030504030204" pitchFamily="34" charset="0"/>
              </a:rPr>
              <a:t>)</a:t>
            </a:r>
          </a:p>
          <a:p>
            <a:pPr marL="903288" lvl="1" indent="-3603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000000"/>
                </a:solidFill>
                <a:latin typeface="Arial Rounded MT Bold"/>
              </a:rPr>
              <a:t>Mat-456 : Géométrie des transformations (H-2014) </a:t>
            </a:r>
            <a:endParaRPr lang="fr-CA" dirty="0"/>
          </a:p>
          <a:p>
            <a:pPr marL="903288" lvl="1" indent="-3603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000000"/>
                </a:solidFill>
                <a:latin typeface="Arial Rounded MT Bold"/>
              </a:rPr>
              <a:t>SCQ-726 : Éléments de géométrie pour l'enseignement </a:t>
            </a:r>
            <a:r>
              <a:rPr lang="fr-CA" dirty="0">
                <a:solidFill>
                  <a:schemeClr val="tx1"/>
                </a:solidFill>
                <a:latin typeface="Arial Rounded MT Bold"/>
              </a:rPr>
              <a:t>(E-2012;E-2014</a:t>
            </a:r>
            <a:r>
              <a:rPr lang="fr-CA" dirty="0">
                <a:solidFill>
                  <a:srgbClr val="FF0000"/>
                </a:solidFill>
                <a:latin typeface="Arial Rounded MT Bold"/>
              </a:rPr>
              <a:t>)</a:t>
            </a:r>
            <a:endParaRPr lang="fr-CA" dirty="0"/>
          </a:p>
          <a:p>
            <a:pPr marL="903288" lvl="1" indent="-3603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fr-CA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DID-255</a:t>
            </a:r>
            <a:r>
              <a:rPr kumimoji="0" lang="fr-CA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: Didactique de l’algèbre et de la fonction (H-2013; H-2014)</a:t>
            </a:r>
          </a:p>
          <a:p>
            <a:pPr marL="903288" lvl="1" indent="-3603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baseline="0" dirty="0" smtClean="0">
                <a:latin typeface="Arial Rounded MT Bold" panose="020F0704030504030204" pitchFamily="34" charset="0"/>
              </a:rPr>
              <a:t>DID-855</a:t>
            </a:r>
            <a:r>
              <a:rPr lang="fr-CA" dirty="0" smtClean="0">
                <a:latin typeface="Arial Rounded MT Bold" panose="020F0704030504030204" pitchFamily="34" charset="0"/>
              </a:rPr>
              <a:t> : Savoirs didactique dans ma discipline (H-2013)</a:t>
            </a:r>
            <a:endParaRPr kumimoji="0" lang="fr-CA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106959" y="5292546"/>
            <a:ext cx="3916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Site </a:t>
            </a:r>
            <a:r>
              <a:rPr lang="fr-CA" dirty="0" err="1" smtClean="0">
                <a:solidFill>
                  <a:srgbClr val="FF0000"/>
                </a:solidFill>
              </a:rPr>
              <a:t>Moodle</a:t>
            </a:r>
            <a:r>
              <a:rPr lang="fr-CA" dirty="0" smtClean="0">
                <a:solidFill>
                  <a:srgbClr val="FF0000"/>
                </a:solidFill>
              </a:rPr>
              <a:t> </a:t>
            </a:r>
            <a:r>
              <a:rPr lang="fr-CA" dirty="0" err="1" smtClean="0">
                <a:solidFill>
                  <a:srgbClr val="FF0000"/>
                </a:solidFill>
              </a:rPr>
              <a:t>GeoLab</a:t>
            </a:r>
            <a:endParaRPr lang="fr-CA" dirty="0" smtClean="0">
              <a:solidFill>
                <a:srgbClr val="FF0000"/>
              </a:solidFill>
            </a:endParaRPr>
          </a:p>
          <a:p>
            <a:r>
              <a:rPr lang="fr-CA" dirty="0">
                <a:hlinkClick r:id="rId2"/>
              </a:rPr>
              <a:t>http://</a:t>
            </a:r>
            <a:r>
              <a:rPr lang="fr-CA" dirty="0" smtClean="0">
                <a:hlinkClick r:id="rId2"/>
              </a:rPr>
              <a:t>www.usherbrooke.ca/moodle-cours/course/view.php?id=6599</a:t>
            </a:r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1"/>
          <p:cNvSpPr txBox="1">
            <a:spLocks noGrp="1"/>
          </p:cNvSpPr>
          <p:nvPr/>
        </p:nvSpPr>
        <p:spPr bwMode="auto">
          <a:xfrm>
            <a:off x="8570914" y="6492875"/>
            <a:ext cx="5000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CA7AAB4-D36B-4A49-A7CF-3D27641E1526}" type="slidenum">
              <a:rPr lang="en-CA" sz="1400">
                <a:latin typeface="Arial Black" pitchFamily="34" charset="0"/>
              </a:rPr>
              <a:pPr algn="r"/>
              <a:t>5</a:t>
            </a:fld>
            <a:endParaRPr lang="en-CA" sz="1400" dirty="0">
              <a:latin typeface="Arial Black" pitchFamily="34" charset="0"/>
            </a:endParaRPr>
          </a:p>
        </p:txBody>
      </p:sp>
      <p:sp>
        <p:nvSpPr>
          <p:cNvPr id="4" name="Espace réservé du texte 1"/>
          <p:cNvSpPr txBox="1">
            <a:spLocks/>
          </p:cNvSpPr>
          <p:nvPr/>
        </p:nvSpPr>
        <p:spPr bwMode="auto">
          <a:xfrm>
            <a:off x="0" y="548680"/>
            <a:ext cx="9144000" cy="648072"/>
          </a:xfrm>
          <a:prstGeom prst="rect">
            <a:avLst/>
          </a:prstGeom>
          <a:ln w="25400" cap="flat" cmpd="sng" algn="ctr">
            <a:solidFill>
              <a:schemeClr val="accent3"/>
            </a:solidFill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46088" indent="-360363">
              <a:spcAft>
                <a:spcPts val="0"/>
              </a:spcAft>
            </a:pPr>
            <a:r>
              <a:rPr lang="fr-CA" dirty="0" smtClean="0">
                <a:solidFill>
                  <a:schemeClr val="tx1"/>
                </a:solidFill>
                <a:latin typeface="Arial Rounded MT Bold" pitchFamily="34" charset="0"/>
              </a:rPr>
              <a:t>3. </a:t>
            </a:r>
            <a:r>
              <a:rPr lang="fr-CA" dirty="0">
                <a:solidFill>
                  <a:schemeClr val="tx1"/>
                </a:solidFill>
                <a:latin typeface="Arial Rounded MT Bold" pitchFamily="34" charset="0"/>
              </a:rPr>
              <a:t>Embûches, surprises rencontrées dans la réalisation du projet</a:t>
            </a:r>
            <a:endParaRPr kumimoji="0" lang="fr-CA" sz="180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sp>
        <p:nvSpPr>
          <p:cNvPr id="6" name="Espace réservé du texte 1"/>
          <p:cNvSpPr txBox="1">
            <a:spLocks/>
          </p:cNvSpPr>
          <p:nvPr/>
        </p:nvSpPr>
        <p:spPr bwMode="auto">
          <a:xfrm>
            <a:off x="30242" y="1556792"/>
            <a:ext cx="9144000" cy="2592288"/>
          </a:xfrm>
          <a:prstGeom prst="rect">
            <a:avLst/>
          </a:prstGeom>
          <a:ln w="25400" cap="flat" cmpd="sng" algn="ctr">
            <a:solidFill>
              <a:schemeClr val="accent3"/>
            </a:solidFill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46088" indent="-360363">
              <a:spcAft>
                <a:spcPts val="1200"/>
              </a:spcAft>
              <a:buFontTx/>
              <a:buChar char="-"/>
            </a:pPr>
            <a:r>
              <a:rPr kumimoji="0" lang="fr-CA" sz="180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Rounded MT Bold" pitchFamily="34" charset="0"/>
              </a:rPr>
              <a:t>Problème de migration vers Moodle2</a:t>
            </a:r>
            <a:endParaRPr lang="fr-CA" dirty="0">
              <a:latin typeface="Arial Rounded MT Bold" pitchFamily="34" charset="0"/>
            </a:endParaRPr>
          </a:p>
          <a:p>
            <a:pPr marL="446088" indent="-360363">
              <a:spcAft>
                <a:spcPts val="1200"/>
              </a:spcAft>
              <a:buFontTx/>
              <a:buChar char="-"/>
            </a:pPr>
            <a:r>
              <a:rPr lang="fr-CA" dirty="0" smtClean="0">
                <a:latin typeface="Arial Rounded MT Bold" pitchFamily="34" charset="0"/>
              </a:rPr>
              <a:t>Manque de motivation chez certains étudiants à utiliser </a:t>
            </a:r>
            <a:r>
              <a:rPr lang="fr-CA" dirty="0" err="1" smtClean="0">
                <a:latin typeface="Arial Rounded MT Bold" pitchFamily="34" charset="0"/>
              </a:rPr>
              <a:t>GéoLab</a:t>
            </a:r>
            <a:r>
              <a:rPr lang="fr-CA" dirty="0" smtClean="0">
                <a:latin typeface="Arial Rounded MT Bold" pitchFamily="34" charset="0"/>
              </a:rPr>
              <a:t> pour leur propre perfectionnement</a:t>
            </a:r>
          </a:p>
          <a:p>
            <a:pPr marL="446088" indent="-360363">
              <a:spcAft>
                <a:spcPts val="1200"/>
              </a:spcAft>
              <a:buFontTx/>
              <a:buChar char="-"/>
            </a:pPr>
            <a:r>
              <a:rPr lang="fr-CA" dirty="0" smtClean="0">
                <a:latin typeface="Arial Rounded MT Bold" pitchFamily="34" charset="0"/>
              </a:rPr>
              <a:t>Difficultés d'obtenir </a:t>
            </a:r>
            <a:r>
              <a:rPr lang="fr-CA" dirty="0">
                <a:latin typeface="Arial Rounded MT Bold" panose="020F0704030504030204" pitchFamily="34" charset="0"/>
              </a:rPr>
              <a:t>de la </a:t>
            </a:r>
            <a:r>
              <a:rPr lang="fr-CA" dirty="0" smtClean="0">
                <a:latin typeface="Arial Rounded MT Bold" panose="020F0704030504030204" pitchFamily="34" charset="0"/>
              </a:rPr>
              <a:t>rétroaction </a:t>
            </a:r>
            <a:r>
              <a:rPr lang="fr-CA" dirty="0">
                <a:latin typeface="Arial Rounded MT Bold" panose="020F0704030504030204" pitchFamily="34" charset="0"/>
              </a:rPr>
              <a:t>de la part des </a:t>
            </a:r>
            <a:r>
              <a:rPr lang="fr-CA" dirty="0" smtClean="0">
                <a:latin typeface="Arial Rounded MT Bold" panose="020F0704030504030204" pitchFamily="34" charset="0"/>
              </a:rPr>
              <a:t>formateurs utilisateurs de la méta-ressource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1"/>
          <p:cNvSpPr txBox="1">
            <a:spLocks noGrp="1"/>
          </p:cNvSpPr>
          <p:nvPr/>
        </p:nvSpPr>
        <p:spPr bwMode="auto">
          <a:xfrm>
            <a:off x="8570914" y="6492875"/>
            <a:ext cx="5000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CA7AAB4-D36B-4A49-A7CF-3D27641E1526}" type="slidenum">
              <a:rPr lang="en-CA" sz="1400">
                <a:latin typeface="Arial Black" pitchFamily="34" charset="0"/>
              </a:rPr>
              <a:pPr algn="r"/>
              <a:t>6</a:t>
            </a:fld>
            <a:endParaRPr lang="en-CA" sz="1400" dirty="0">
              <a:latin typeface="Arial Black" pitchFamily="34" charset="0"/>
            </a:endParaRPr>
          </a:p>
        </p:txBody>
      </p:sp>
      <p:sp>
        <p:nvSpPr>
          <p:cNvPr id="6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0" y="548680"/>
            <a:ext cx="9144000" cy="6480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58775" indent="-358775">
              <a:spcBef>
                <a:spcPts val="1000"/>
              </a:spcBef>
              <a:spcAft>
                <a:spcPts val="1000"/>
              </a:spcAft>
            </a:pPr>
            <a:r>
              <a:rPr lang="fr-CA" sz="1800" dirty="0">
                <a:latin typeface="Arial Rounded MT Bold" pitchFamily="34" charset="0"/>
              </a:rPr>
              <a:t>4</a:t>
            </a:r>
            <a:r>
              <a:rPr lang="fr-CA" sz="1800" dirty="0" smtClean="0">
                <a:latin typeface="Arial Rounded MT Bold" pitchFamily="34" charset="0"/>
              </a:rPr>
              <a:t>.	</a:t>
            </a:r>
            <a:r>
              <a:rPr lang="fr-CA" sz="1800" dirty="0">
                <a:solidFill>
                  <a:schemeClr val="tx1"/>
                </a:solidFill>
                <a:latin typeface="Arial Rounded MT Bold" pitchFamily="34" charset="0"/>
              </a:rPr>
              <a:t>Quel conseil donneriez-vous à une ou un collègue intéressé à se lancer dans une expérience semblable à la vôtre?</a:t>
            </a:r>
          </a:p>
          <a:p>
            <a:pPr marL="0" indent="0">
              <a:spcAft>
                <a:spcPts val="1000"/>
              </a:spcAft>
            </a:pPr>
            <a:endParaRPr lang="fr-CA" sz="1800" dirty="0">
              <a:latin typeface="Arial Rounded MT Bold" pitchFamily="34" charset="0"/>
            </a:endParaRP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 bwMode="auto">
          <a:xfrm>
            <a:off x="0" y="1700808"/>
            <a:ext cx="9144000" cy="2448272"/>
          </a:xfrm>
          <a:prstGeom prst="rect">
            <a:avLst/>
          </a:prstGeom>
          <a:ln w="25400" cap="flat" cmpd="sng" algn="ctr">
            <a:solidFill>
              <a:schemeClr val="accent3"/>
            </a:solidFill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>
              <a:spcBef>
                <a:spcPts val="1000"/>
              </a:spcBef>
              <a:spcAft>
                <a:spcPts val="1000"/>
              </a:spcAft>
              <a:buFontTx/>
              <a:buChar char="-"/>
            </a:pPr>
            <a:r>
              <a:rPr lang="fr-CA" sz="1800" dirty="0" smtClean="0">
                <a:latin typeface="Arial Rounded MT Bold" pitchFamily="34" charset="0"/>
              </a:rPr>
              <a:t>Avoir du temps</a:t>
            </a:r>
          </a:p>
          <a:p>
            <a:pPr marL="358775" indent="-358775">
              <a:spcBef>
                <a:spcPts val="1000"/>
              </a:spcBef>
              <a:spcAft>
                <a:spcPts val="1000"/>
              </a:spcAft>
              <a:buFontTx/>
              <a:buChar char="-"/>
            </a:pPr>
            <a:r>
              <a:rPr lang="fr-CA" sz="1800" dirty="0" smtClean="0">
                <a:latin typeface="Arial Rounded MT Bold" pitchFamily="34" charset="0"/>
              </a:rPr>
              <a:t>Avoir dans l’équipe des personnes expertes de la technologie (liée au contenu et aussi celle liée au média numérique).</a:t>
            </a:r>
          </a:p>
          <a:p>
            <a:pPr marL="358775" indent="-358775">
              <a:spcBef>
                <a:spcPts val="1000"/>
              </a:spcBef>
              <a:spcAft>
                <a:spcPts val="1000"/>
              </a:spcAft>
              <a:buFontTx/>
              <a:buChar char="-"/>
            </a:pPr>
            <a:r>
              <a:rPr lang="fr-CA" sz="1800" dirty="0" smtClean="0">
                <a:latin typeface="Arial Rounded MT Bold" pitchFamily="34" charset="0"/>
              </a:rPr>
              <a:t>Viser un projet durable.  </a:t>
            </a:r>
            <a:r>
              <a:rPr lang="fr-CA" sz="1800" dirty="0" err="1" smtClean="0">
                <a:latin typeface="Arial Rounded MT Bold" pitchFamily="34" charset="0"/>
              </a:rPr>
              <a:t>GéoLab</a:t>
            </a:r>
            <a:r>
              <a:rPr lang="fr-CA" sz="1800" dirty="0" smtClean="0">
                <a:latin typeface="Arial Rounded MT Bold" pitchFamily="34" charset="0"/>
              </a:rPr>
              <a:t> est une </a:t>
            </a:r>
            <a:r>
              <a:rPr lang="fr-CA" sz="1800" dirty="0" smtClean="0">
                <a:latin typeface="Arial Rounded MT Bold" pitchFamily="34" charset="0"/>
              </a:rPr>
              <a:t>méta-ressource destinée </a:t>
            </a:r>
            <a:r>
              <a:rPr lang="fr-CA" sz="1800" dirty="0" smtClean="0">
                <a:latin typeface="Arial Rounded MT Bold" pitchFamily="34" charset="0"/>
              </a:rPr>
              <a:t>à des formateurs.  On espère qu’elle soit au cœur d’une communauté d’usagers et qu’elle évoluera avec les usages.</a:t>
            </a:r>
            <a:endParaRPr lang="fr-CA" sz="1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1600" y="2852936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6000" dirty="0" smtClean="0">
                <a:solidFill>
                  <a:schemeClr val="bg1"/>
                </a:solidFill>
                <a:latin typeface="Arial Rounded MT Bold" pitchFamily="34" charset="0"/>
              </a:rPr>
              <a:t>Remerciements</a:t>
            </a:r>
            <a:endParaRPr lang="fr-CA" sz="6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6977</TotalTime>
  <Words>423</Words>
  <Application>Microsoft Office PowerPoint</Application>
  <PresentationFormat>Affichage à l'écran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Universite de Sherbrooke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Carrefour de l'information</dc:creator>
  <cp:lastModifiedBy>Squalli, Hassane</cp:lastModifiedBy>
  <cp:revision>473</cp:revision>
  <cp:lastPrinted>2014-01-27T17:11:57Z</cp:lastPrinted>
  <dcterms:created xsi:type="dcterms:W3CDTF">2009-07-22T14:48:52Z</dcterms:created>
  <dcterms:modified xsi:type="dcterms:W3CDTF">2014-04-22T20:03:53Z</dcterms:modified>
</cp:coreProperties>
</file>